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20"/>
  </p:notesMasterIdLst>
  <p:sldIdLst>
    <p:sldId id="372" r:id="rId2"/>
    <p:sldId id="298" r:id="rId3"/>
    <p:sldId id="299" r:id="rId4"/>
    <p:sldId id="351" r:id="rId5"/>
    <p:sldId id="338" r:id="rId6"/>
    <p:sldId id="368" r:id="rId7"/>
    <p:sldId id="285" r:id="rId8"/>
    <p:sldId id="282" r:id="rId9"/>
    <p:sldId id="365" r:id="rId10"/>
    <p:sldId id="366" r:id="rId11"/>
    <p:sldId id="367" r:id="rId12"/>
    <p:sldId id="347" r:id="rId13"/>
    <p:sldId id="348" r:id="rId14"/>
    <p:sldId id="369" r:id="rId15"/>
    <p:sldId id="370" r:id="rId16"/>
    <p:sldId id="371" r:id="rId17"/>
    <p:sldId id="319" r:id="rId18"/>
    <p:sldId id="32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67" autoAdjust="0"/>
  </p:normalViewPr>
  <p:slideViewPr>
    <p:cSldViewPr>
      <p:cViewPr varScale="1">
        <p:scale>
          <a:sx n="110" d="100"/>
          <a:sy n="110" d="100"/>
        </p:scale>
        <p:origin x="1590" y="108"/>
      </p:cViewPr>
      <p:guideLst>
        <p:guide orient="horz" pos="2160"/>
        <p:guide pos="2880"/>
      </p:guideLst>
    </p:cSldViewPr>
  </p:slideViewPr>
  <p:outlineViewPr>
    <p:cViewPr>
      <p:scale>
        <a:sx n="33" d="100"/>
        <a:sy n="33" d="100"/>
      </p:scale>
      <p:origin x="0" y="76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EEDFF-9B62-4021-937E-2319CE2B0A6A}" type="datetimeFigureOut">
              <a:rPr lang="en-US" smtClean="0"/>
              <a:pPr/>
              <a:t>6/2/2016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BE841-0645-4CF5-A972-12EBE46801F1}" type="slidenum">
              <a:rPr lang="en-US" smtClean="0"/>
              <a:pPr/>
              <a:t>‹#›</a:t>
            </a:fld>
            <a:endParaRPr lang="en-US" dirty="0"/>
          </a:p>
        </p:txBody>
      </p:sp>
    </p:spTree>
    <p:extLst>
      <p:ext uri="{BB962C8B-B14F-4D97-AF65-F5344CB8AC3E}">
        <p14:creationId xmlns:p14="http://schemas.microsoft.com/office/powerpoint/2010/main" val="22457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2E0F2-F9D8-4E86-BB0B-11310CA2BD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BD653A-9099-4C15-94D8-C1AD14885CA8}"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112E0F2-F9D8-4E86-BB0B-11310CA2BD2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400000"/>
              </a:schemeClr>
            </a:gs>
            <a:gs pos="74000">
              <a:schemeClr val="bg1">
                <a:tint val="83000"/>
                <a:satMod val="320000"/>
              </a:schemeClr>
            </a:gs>
            <a:gs pos="100000">
              <a:schemeClr val="bg1">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BD653A-9099-4C15-94D8-C1AD14885CA8}" type="datetimeFigureOut">
              <a:rPr lang="en-US" smtClean="0"/>
              <a:pPr/>
              <a:t>6/2/2016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12E0F2-F9D8-4E86-BB0B-11310CA2BD2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lampe@sckedd.org" TargetMode="External"/><Relationship Id="rId2" Type="http://schemas.openxmlformats.org/officeDocument/2006/relationships/hyperlink" Target="mailto:Jodi@sckedd.org" TargetMode="External"/><Relationship Id="rId1" Type="http://schemas.openxmlformats.org/officeDocument/2006/relationships/slideLayout" Target="../slideLayouts/slideLayout2.xml"/><Relationship Id="rId5" Type="http://schemas.openxmlformats.org/officeDocument/2006/relationships/hyperlink" Target="http://www.sckedd.org/" TargetMode="External"/><Relationship Id="rId4" Type="http://schemas.openxmlformats.org/officeDocument/2006/relationships/hyperlink" Target="mailto:mshivers@scked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  </a:t>
            </a:r>
            <a:endParaRPr lang="en-US" dirty="0"/>
          </a:p>
        </p:txBody>
      </p:sp>
      <p:sp>
        <p:nvSpPr>
          <p:cNvPr id="6" name="Subtitle 5"/>
          <p:cNvSpPr>
            <a:spLocks noGrp="1"/>
          </p:cNvSpPr>
          <p:nvPr>
            <p:ph type="subTitle" idx="1"/>
          </p:nvPr>
        </p:nvSpPr>
        <p:spPr>
          <a:xfrm>
            <a:off x="1540764" y="4171950"/>
            <a:ext cx="5891022" cy="1314450"/>
          </a:xfrm>
        </p:spPr>
        <p:txBody>
          <a:bodyPr>
            <a:normAutofit fontScale="85000" lnSpcReduction="10000"/>
          </a:bodyPr>
          <a:lstStyle/>
          <a:p>
            <a:endParaRPr lang="en-US" dirty="0" smtClean="0"/>
          </a:p>
          <a:p>
            <a:endParaRPr lang="en-US" dirty="0"/>
          </a:p>
          <a:p>
            <a:pPr algn="ctr"/>
            <a:r>
              <a:rPr lang="en-US" dirty="0" smtClean="0"/>
              <a:t>South Central Economic Development District</a:t>
            </a:r>
            <a:endParaRPr lang="en-US" dirty="0"/>
          </a:p>
        </p:txBody>
      </p:sp>
      <p:pic>
        <p:nvPicPr>
          <p:cNvPr id="1026" name="Picture 2" descr="L:\MARKETING LOANS\INFO SHEETS &amp; FLYERS\Logo-Trimmed_April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24" y="1771650"/>
            <a:ext cx="609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07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Lyons Kansas</a:t>
            </a:r>
            <a:br>
              <a:rPr lang="en-US" dirty="0" smtClean="0"/>
            </a:br>
            <a:endParaRPr lang="en-US" dirty="0"/>
          </a:p>
        </p:txBody>
      </p:sp>
      <p:sp>
        <p:nvSpPr>
          <p:cNvPr id="3" name="Text Placeholder 2"/>
          <p:cNvSpPr>
            <a:spLocks noGrp="1"/>
          </p:cNvSpPr>
          <p:nvPr>
            <p:ph type="body" idx="1"/>
          </p:nvPr>
        </p:nvSpPr>
        <p:spPr/>
        <p:txBody>
          <a:bodyPr/>
          <a:lstStyle/>
          <a:p>
            <a:r>
              <a:rPr lang="en-US" dirty="0" smtClean="0"/>
              <a:t>Before:	</a:t>
            </a:r>
            <a:endParaRPr lang="en-US" dirty="0"/>
          </a:p>
        </p:txBody>
      </p:sp>
      <p:sp>
        <p:nvSpPr>
          <p:cNvPr id="4" name="Text Placeholder 3"/>
          <p:cNvSpPr>
            <a:spLocks noGrp="1"/>
          </p:cNvSpPr>
          <p:nvPr>
            <p:ph type="body" sz="half" idx="3"/>
          </p:nvPr>
        </p:nvSpPr>
        <p:spPr/>
        <p:txBody>
          <a:bodyPr/>
          <a:lstStyle/>
          <a:p>
            <a:r>
              <a:rPr lang="en-US" dirty="0" smtClean="0"/>
              <a:t>After:</a:t>
            </a:r>
            <a:endParaRPr lang="en-US" dirty="0"/>
          </a:p>
        </p:txBody>
      </p:sp>
      <p:pic>
        <p:nvPicPr>
          <p:cNvPr id="8" name="Content Placeholder 7" descr="110 St John.JPG"/>
          <p:cNvPicPr>
            <a:picLocks noGrp="1" noChangeAspect="1"/>
          </p:cNvPicPr>
          <p:nvPr>
            <p:ph sz="quarter" idx="2"/>
          </p:nvPr>
        </p:nvPicPr>
        <p:blipFill>
          <a:blip r:embed="rId2" cstate="print"/>
          <a:stretch>
            <a:fillRect/>
          </a:stretch>
        </p:blipFill>
        <p:spPr>
          <a:xfrm>
            <a:off x="457200" y="3352800"/>
            <a:ext cx="4040188" cy="2514600"/>
          </a:xfrm>
        </p:spPr>
      </p:pic>
      <p:pic>
        <p:nvPicPr>
          <p:cNvPr id="7" name="Content Placeholder 6" descr="Bieker.jpg"/>
          <p:cNvPicPr>
            <a:picLocks noGrp="1" noChangeAspect="1"/>
          </p:cNvPicPr>
          <p:nvPr>
            <p:ph sz="quarter" idx="4"/>
          </p:nvPr>
        </p:nvPicPr>
        <p:blipFill>
          <a:blip r:embed="rId3" cstate="print"/>
          <a:stretch>
            <a:fillRect/>
          </a:stretch>
        </p:blipFill>
        <p:spPr>
          <a:xfrm>
            <a:off x="4645025" y="3301107"/>
            <a:ext cx="4041775" cy="256629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Hutchinson Kansas</a:t>
            </a:r>
            <a:endParaRPr lang="en-US" dirty="0"/>
          </a:p>
        </p:txBody>
      </p:sp>
      <p:sp>
        <p:nvSpPr>
          <p:cNvPr id="3" name="Text Placeholder 2"/>
          <p:cNvSpPr>
            <a:spLocks noGrp="1"/>
          </p:cNvSpPr>
          <p:nvPr>
            <p:ph type="body" idx="1"/>
          </p:nvPr>
        </p:nvSpPr>
        <p:spPr/>
        <p:txBody>
          <a:bodyPr/>
          <a:lstStyle/>
          <a:p>
            <a:r>
              <a:rPr lang="en-US" dirty="0" smtClean="0"/>
              <a:t>Before:</a:t>
            </a:r>
            <a:endParaRPr lang="en-US" dirty="0"/>
          </a:p>
        </p:txBody>
      </p:sp>
      <p:sp>
        <p:nvSpPr>
          <p:cNvPr id="4" name="Text Placeholder 3"/>
          <p:cNvSpPr>
            <a:spLocks noGrp="1"/>
          </p:cNvSpPr>
          <p:nvPr>
            <p:ph type="body" sz="half" idx="3"/>
          </p:nvPr>
        </p:nvSpPr>
        <p:spPr/>
        <p:txBody>
          <a:bodyPr/>
          <a:lstStyle/>
          <a:p>
            <a:r>
              <a:rPr lang="en-US" dirty="0" smtClean="0"/>
              <a:t>After:</a:t>
            </a:r>
            <a:endParaRPr lang="en-US" dirty="0"/>
          </a:p>
        </p:txBody>
      </p:sp>
      <p:pic>
        <p:nvPicPr>
          <p:cNvPr id="8" name="Content Placeholder 7" descr="McQueen.JPG"/>
          <p:cNvPicPr>
            <a:picLocks noGrp="1" noChangeAspect="1"/>
          </p:cNvPicPr>
          <p:nvPr>
            <p:ph sz="quarter" idx="2"/>
          </p:nvPr>
        </p:nvPicPr>
        <p:blipFill>
          <a:blip r:embed="rId2" cstate="print"/>
          <a:stretch>
            <a:fillRect/>
          </a:stretch>
        </p:blipFill>
        <p:spPr>
          <a:xfrm>
            <a:off x="457200" y="3048000"/>
            <a:ext cx="4040188" cy="2792214"/>
          </a:xfrm>
        </p:spPr>
      </p:pic>
      <p:pic>
        <p:nvPicPr>
          <p:cNvPr id="7" name="Content Placeholder 6" descr="McQueen after pic.jpg"/>
          <p:cNvPicPr>
            <a:picLocks noGrp="1" noChangeAspect="1"/>
          </p:cNvPicPr>
          <p:nvPr>
            <p:ph sz="quarter" idx="4"/>
          </p:nvPr>
        </p:nvPicPr>
        <p:blipFill>
          <a:blip r:embed="rId3" cstate="print"/>
          <a:stretch>
            <a:fillRect/>
          </a:stretch>
        </p:blipFill>
        <p:spPr>
          <a:xfrm>
            <a:off x="4724400" y="3048000"/>
            <a:ext cx="4041775" cy="271869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Home Improvements</a:t>
            </a:r>
            <a:endParaRPr lang="en-US" dirty="0"/>
          </a:p>
        </p:txBody>
      </p:sp>
      <p:sp>
        <p:nvSpPr>
          <p:cNvPr id="7" name="TextBox 6"/>
          <p:cNvSpPr txBox="1"/>
          <p:nvPr/>
        </p:nvSpPr>
        <p:spPr>
          <a:xfrm>
            <a:off x="1485901" y="5240082"/>
            <a:ext cx="1037143" cy="461665"/>
          </a:xfrm>
          <a:prstGeom prst="rect">
            <a:avLst/>
          </a:prstGeom>
          <a:noFill/>
        </p:spPr>
        <p:txBody>
          <a:bodyPr wrap="none" rtlCol="0">
            <a:spAutoFit/>
          </a:bodyPr>
          <a:lstStyle/>
          <a:p>
            <a:r>
              <a:rPr lang="en-US" sz="2400" dirty="0"/>
              <a:t>Before</a:t>
            </a:r>
          </a:p>
        </p:txBody>
      </p:sp>
      <p:sp>
        <p:nvSpPr>
          <p:cNvPr id="8" name="TextBox 7"/>
          <p:cNvSpPr txBox="1"/>
          <p:nvPr/>
        </p:nvSpPr>
        <p:spPr>
          <a:xfrm>
            <a:off x="6229350" y="5240082"/>
            <a:ext cx="856645" cy="461665"/>
          </a:xfrm>
          <a:prstGeom prst="rect">
            <a:avLst/>
          </a:prstGeom>
          <a:noFill/>
        </p:spPr>
        <p:txBody>
          <a:bodyPr wrap="none" rtlCol="0">
            <a:spAutoFit/>
          </a:bodyPr>
          <a:lstStyle/>
          <a:p>
            <a:r>
              <a:rPr lang="en-US" sz="2400" dirty="0"/>
              <a:t>After</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1450" y="2404830"/>
            <a:ext cx="4254921" cy="264033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1" y="2404830"/>
            <a:ext cx="4413101" cy="2640330"/>
          </a:xfrm>
        </p:spPr>
      </p:pic>
    </p:spTree>
    <p:extLst>
      <p:ext uri="{BB962C8B-B14F-4D97-AF65-F5344CB8AC3E}">
        <p14:creationId xmlns:p14="http://schemas.microsoft.com/office/powerpoint/2010/main" val="33771598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McPherson </a:t>
            </a:r>
            <a:endParaRPr lang="en-US" dirty="0"/>
          </a:p>
        </p:txBody>
      </p:sp>
      <p:sp>
        <p:nvSpPr>
          <p:cNvPr id="7" name="TextBox 6"/>
          <p:cNvSpPr txBox="1"/>
          <p:nvPr/>
        </p:nvSpPr>
        <p:spPr>
          <a:xfrm>
            <a:off x="1885951" y="5219269"/>
            <a:ext cx="1037143" cy="461665"/>
          </a:xfrm>
          <a:prstGeom prst="rect">
            <a:avLst/>
          </a:prstGeom>
          <a:noFill/>
        </p:spPr>
        <p:txBody>
          <a:bodyPr wrap="none" rtlCol="0">
            <a:spAutoFit/>
          </a:bodyPr>
          <a:lstStyle/>
          <a:p>
            <a:r>
              <a:rPr lang="en-US" sz="2400" dirty="0"/>
              <a:t>Before</a:t>
            </a:r>
          </a:p>
        </p:txBody>
      </p:sp>
      <p:sp>
        <p:nvSpPr>
          <p:cNvPr id="8" name="TextBox 7"/>
          <p:cNvSpPr txBox="1"/>
          <p:nvPr/>
        </p:nvSpPr>
        <p:spPr>
          <a:xfrm>
            <a:off x="6457950" y="5200650"/>
            <a:ext cx="856645" cy="461665"/>
          </a:xfrm>
          <a:prstGeom prst="rect">
            <a:avLst/>
          </a:prstGeom>
          <a:noFill/>
        </p:spPr>
        <p:txBody>
          <a:bodyPr wrap="none" rtlCol="0">
            <a:spAutoFit/>
          </a:bodyPr>
          <a:lstStyle/>
          <a:p>
            <a:r>
              <a:rPr lang="en-US" sz="2400" dirty="0"/>
              <a:t>After</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860" r="-6860"/>
          <a:stretch/>
        </p:blipFill>
        <p:spPr>
          <a:xfrm>
            <a:off x="-228600" y="2326821"/>
            <a:ext cx="5708823" cy="264033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2326821"/>
            <a:ext cx="3635487" cy="2640330"/>
          </a:xfrm>
        </p:spPr>
      </p:pic>
    </p:spTree>
    <p:extLst>
      <p:ext uri="{BB962C8B-B14F-4D97-AF65-F5344CB8AC3E}">
        <p14:creationId xmlns:p14="http://schemas.microsoft.com/office/powerpoint/2010/main" val="35795875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96112"/>
          </a:xfrm>
        </p:spPr>
        <p:txBody>
          <a:bodyPr/>
          <a:lstStyle/>
          <a:p>
            <a:pPr algn="ctr"/>
            <a:r>
              <a:rPr lang="en-US" dirty="0" smtClean="0"/>
              <a:t>Contractor Information</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We will do 16 comprehensive rehab projects in your community.</a:t>
            </a:r>
          </a:p>
          <a:p>
            <a:r>
              <a:rPr lang="en-US" dirty="0" smtClean="0"/>
              <a:t>Project average should be around $23,200. This does not include any private funding sources.</a:t>
            </a:r>
          </a:p>
          <a:p>
            <a:r>
              <a:rPr lang="en-US" dirty="0" smtClean="0"/>
              <a:t>The contract completion time for each project is 45 days.</a:t>
            </a:r>
          </a:p>
          <a:p>
            <a:r>
              <a:rPr lang="en-US" dirty="0" smtClean="0"/>
              <a:t>The contractor is given an opportunity to visit each job site with an inspector to ask questions prior to the submission of bids. (Required)</a:t>
            </a:r>
          </a:p>
          <a:p>
            <a:r>
              <a:rPr lang="en-US" dirty="0" smtClean="0"/>
              <a:t>All materials used directly on the project are tax exempt.</a:t>
            </a:r>
          </a:p>
          <a:p>
            <a:r>
              <a:rPr lang="en-US" dirty="0" smtClean="0"/>
              <a:t>All licensees and permits are required, but permit fees will be waived by the community.</a:t>
            </a:r>
          </a:p>
          <a:p>
            <a:r>
              <a:rPr lang="en-US" dirty="0" smtClean="0"/>
              <a:t>Payments for the project are made after completion of the project by the city and are made within 30 </a:t>
            </a:r>
            <a:r>
              <a:rPr lang="en-US" dirty="0" smtClean="0"/>
              <a:t>days or less.</a:t>
            </a:r>
            <a:endParaRPr lang="en-US" dirty="0" smtClean="0"/>
          </a:p>
          <a:p>
            <a:r>
              <a:rPr lang="en-US" dirty="0" smtClean="0"/>
              <a:t>All projects require a final inspections from local Building Officials and SCKEDD Housing Inspector. This includes a lead clearance.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pPr algn="ctr"/>
            <a:r>
              <a:rPr lang="en-US" dirty="0" smtClean="0"/>
              <a:t>Sample Work Order/Pricing</a:t>
            </a:r>
            <a:br>
              <a:rPr lang="en-US" dirty="0" smtClean="0"/>
            </a:br>
            <a:r>
              <a:rPr lang="en-US" sz="3100" dirty="0" smtClean="0">
                <a:solidFill>
                  <a:schemeClr val="tx1"/>
                </a:solidFill>
              </a:rPr>
              <a:t>(Pass out Sample work order) </a:t>
            </a:r>
            <a:endParaRPr lang="en-US" sz="3100" dirty="0">
              <a:solidFill>
                <a:schemeClr val="tx1"/>
              </a:solidFill>
            </a:endParaRPr>
          </a:p>
        </p:txBody>
      </p:sp>
      <p:sp>
        <p:nvSpPr>
          <p:cNvPr id="3" name="Content Placeholder 2"/>
          <p:cNvSpPr>
            <a:spLocks noGrp="1"/>
          </p:cNvSpPr>
          <p:nvPr>
            <p:ph idx="1"/>
          </p:nvPr>
        </p:nvSpPr>
        <p:spPr>
          <a:xfrm>
            <a:off x="457200" y="2057400"/>
            <a:ext cx="8229600" cy="4267200"/>
          </a:xfrm>
        </p:spPr>
        <p:txBody>
          <a:bodyPr/>
          <a:lstStyle/>
          <a:p>
            <a:r>
              <a:rPr lang="en-US" dirty="0" smtClean="0"/>
              <a:t>Hand out of sample work order.</a:t>
            </a:r>
          </a:p>
          <a:p>
            <a:r>
              <a:rPr lang="en-US" dirty="0" smtClean="0"/>
              <a:t>Explanation of expectations</a:t>
            </a:r>
          </a:p>
          <a:p>
            <a:r>
              <a:rPr lang="en-US" dirty="0" smtClean="0"/>
              <a:t>Discussion</a:t>
            </a:r>
          </a:p>
          <a:p>
            <a:r>
              <a:rPr lang="en-US" dirty="0" smtClean="0"/>
              <a:t>Q &amp; 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Additional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Other funding sources and programs may be used on these projects.</a:t>
            </a:r>
            <a:endParaRPr lang="en-US" dirty="0"/>
          </a:p>
          <a:p>
            <a:r>
              <a:rPr lang="en-US" dirty="0" smtClean="0"/>
              <a:t>Weatherization </a:t>
            </a:r>
            <a:r>
              <a:rPr lang="en-US" dirty="0" smtClean="0"/>
              <a:t>Services – This program may be available to some individuals who are being provided services by CDBG. </a:t>
            </a:r>
          </a:p>
          <a:p>
            <a:r>
              <a:rPr lang="en-US" dirty="0" smtClean="0"/>
              <a:t>Allowable expenses may be: Repair or Replacement of heating system, installation of duct system, installation of mechanical ventilation, addition of insulation in attics, walls, and crawl spaces, air sealing measures and items that may be directly related to client health and safety.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2800" dirty="0" smtClean="0"/>
              <a:t>Are there questions regarding the program?</a:t>
            </a:r>
          </a:p>
          <a:p>
            <a:pPr marL="0" indent="0">
              <a:buNone/>
            </a:pPr>
            <a:endParaRPr lang="en-US" sz="2800" dirty="0"/>
          </a:p>
          <a:p>
            <a:pPr marL="0" indent="0">
              <a:buNone/>
            </a:pPr>
            <a:r>
              <a:rPr lang="en-US" sz="2800" dirty="0" smtClean="0"/>
              <a:t>We are committed to providing local contractors and businesses with an opportunity  to learn an participate in the programs that are being offered in your community.</a:t>
            </a:r>
            <a:endParaRPr lang="en-US" sz="2800" dirty="0"/>
          </a:p>
          <a:p>
            <a:endParaRPr lang="en-US" dirty="0"/>
          </a:p>
        </p:txBody>
      </p:sp>
    </p:spTree>
    <p:extLst>
      <p:ext uri="{BB962C8B-B14F-4D97-AF65-F5344CB8AC3E}">
        <p14:creationId xmlns:p14="http://schemas.microsoft.com/office/powerpoint/2010/main" val="68217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Jodi Suhler</a:t>
            </a:r>
          </a:p>
          <a:p>
            <a:pPr marL="0" indent="0">
              <a:buNone/>
            </a:pPr>
            <a:r>
              <a:rPr lang="en-US" b="1" dirty="0" smtClean="0"/>
              <a:t>Program Manager</a:t>
            </a:r>
          </a:p>
          <a:p>
            <a:pPr marL="0" indent="0">
              <a:buNone/>
            </a:pPr>
            <a:r>
              <a:rPr lang="en-US" b="1" dirty="0" smtClean="0">
                <a:hlinkClick r:id="rId2"/>
              </a:rPr>
              <a:t>Jodi@sckedd.org</a:t>
            </a:r>
            <a:endParaRPr lang="en-US" b="1" dirty="0" smtClean="0"/>
          </a:p>
          <a:p>
            <a:pPr marL="0" indent="0">
              <a:buNone/>
            </a:pPr>
            <a:endParaRPr lang="en-US" b="1" dirty="0" smtClean="0"/>
          </a:p>
          <a:p>
            <a:pPr marL="0" indent="0">
              <a:buNone/>
            </a:pPr>
            <a:r>
              <a:rPr lang="en-US" b="1" dirty="0" smtClean="0"/>
              <a:t>Bill Lampe</a:t>
            </a:r>
          </a:p>
          <a:p>
            <a:pPr marL="0" indent="0">
              <a:buNone/>
            </a:pPr>
            <a:r>
              <a:rPr lang="en-US" b="1" dirty="0" smtClean="0"/>
              <a:t>Production Coordinator</a:t>
            </a:r>
          </a:p>
          <a:p>
            <a:pPr marL="0" indent="0">
              <a:buNone/>
            </a:pPr>
            <a:r>
              <a:rPr lang="en-US" b="1" dirty="0" smtClean="0">
                <a:hlinkClick r:id="rId3"/>
              </a:rPr>
              <a:t>blampe@sckedd.org</a:t>
            </a:r>
            <a:endParaRPr lang="en-US" b="1" dirty="0" smtClean="0"/>
          </a:p>
          <a:p>
            <a:pPr marL="0" indent="0">
              <a:buNone/>
            </a:pPr>
            <a:endParaRPr lang="en-US" b="1" dirty="0" smtClean="0"/>
          </a:p>
          <a:p>
            <a:pPr marL="0" indent="0">
              <a:buNone/>
            </a:pPr>
            <a:r>
              <a:rPr lang="en-US" b="1" dirty="0" smtClean="0"/>
              <a:t>Mike Shivers</a:t>
            </a:r>
          </a:p>
          <a:p>
            <a:pPr marL="0" indent="0">
              <a:buNone/>
            </a:pPr>
            <a:r>
              <a:rPr lang="en-US" b="1" dirty="0" smtClean="0"/>
              <a:t>Housing Rehab Specialist</a:t>
            </a:r>
          </a:p>
          <a:p>
            <a:pPr marL="0" indent="0">
              <a:buNone/>
            </a:pPr>
            <a:r>
              <a:rPr lang="en-US" b="1" dirty="0" smtClean="0">
                <a:hlinkClick r:id="rId4"/>
              </a:rPr>
              <a:t>mshivers@sckedd.org</a:t>
            </a:r>
            <a:r>
              <a:rPr lang="en-US" b="1" dirty="0" smtClean="0"/>
              <a:t> </a:t>
            </a:r>
            <a:endParaRPr lang="en-US" b="1" dirty="0" smtClean="0"/>
          </a:p>
          <a:p>
            <a:pPr marL="0" indent="0">
              <a:buNone/>
            </a:pPr>
            <a:endParaRPr lang="en-US" dirty="0"/>
          </a:p>
          <a:p>
            <a:pPr marL="0" indent="0">
              <a:buNone/>
            </a:pPr>
            <a:r>
              <a:rPr lang="en-US" dirty="0" smtClean="0"/>
              <a:t>South </a:t>
            </a:r>
            <a:r>
              <a:rPr lang="en-US" dirty="0"/>
              <a:t>Central Kansas Economic Development District</a:t>
            </a:r>
          </a:p>
          <a:p>
            <a:pPr marL="0" indent="0">
              <a:buNone/>
            </a:pPr>
            <a:r>
              <a:rPr lang="en-US" dirty="0" smtClean="0"/>
              <a:t>9730 E 50</a:t>
            </a:r>
            <a:r>
              <a:rPr lang="en-US" baseline="30000" dirty="0" smtClean="0"/>
              <a:t>th</a:t>
            </a:r>
            <a:r>
              <a:rPr lang="en-US" dirty="0" smtClean="0"/>
              <a:t> street, </a:t>
            </a:r>
            <a:r>
              <a:rPr lang="en-US" dirty="0" err="1" smtClean="0"/>
              <a:t>Bel</a:t>
            </a:r>
            <a:r>
              <a:rPr lang="en-US" dirty="0" smtClean="0"/>
              <a:t> </a:t>
            </a:r>
            <a:r>
              <a:rPr lang="en-US" dirty="0" err="1" smtClean="0"/>
              <a:t>Aire</a:t>
            </a:r>
            <a:r>
              <a:rPr lang="en-US" dirty="0" smtClean="0"/>
              <a:t>, Kansas, 67226</a:t>
            </a:r>
            <a:endParaRPr lang="en-US" dirty="0"/>
          </a:p>
          <a:p>
            <a:pPr marL="0" indent="0">
              <a:buNone/>
            </a:pPr>
            <a:r>
              <a:rPr lang="en-US" dirty="0"/>
              <a:t>(316) 262-7035 or </a:t>
            </a:r>
            <a:r>
              <a:rPr lang="en-US" u="sng" dirty="0" smtClean="0">
                <a:hlinkClick r:id="rId5"/>
              </a:rPr>
              <a:t>www.sckedd.org</a:t>
            </a:r>
            <a:r>
              <a:rPr lang="en-US" dirty="0" smtClean="0"/>
              <a:t> </a:t>
            </a:r>
            <a:endParaRPr lang="en-US" dirty="0" smtClean="0"/>
          </a:p>
          <a:p>
            <a:pPr marL="0" indent="0">
              <a:buNone/>
            </a:pPr>
            <a:endParaRPr lang="en-US" dirty="0" smtClean="0"/>
          </a:p>
        </p:txBody>
      </p:sp>
    </p:spTree>
    <p:extLst>
      <p:ext uri="{BB962C8B-B14F-4D97-AF65-F5344CB8AC3E}">
        <p14:creationId xmlns:p14="http://schemas.microsoft.com/office/powerpoint/2010/main" val="236972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Community Development Block Grants For Housing</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pPr>
              <a:buNone/>
            </a:pPr>
            <a:r>
              <a:rPr lang="en-US" dirty="0"/>
              <a:t>Housing grants support rehabilitation of owner- and renter-occupied residences within targeted areas to encourage neighborhood revitalization. These rehabilitation funds are awarded to local units of government (cities and counties) and the maximum amount awarded is </a:t>
            </a:r>
            <a:r>
              <a:rPr lang="en-US" dirty="0" smtClean="0"/>
              <a:t>$300,000</a:t>
            </a:r>
            <a:r>
              <a:rPr lang="en-US" dirty="0"/>
              <a:t>. Eligible activities include Homeowner and Rental Rehabilitation.</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Community Development Block Grants For Housing</a:t>
            </a:r>
            <a:endParaRPr lang="en-US" dirty="0"/>
          </a:p>
        </p:txBody>
      </p:sp>
      <p:sp>
        <p:nvSpPr>
          <p:cNvPr id="3" name="Content Placeholder 2"/>
          <p:cNvSpPr>
            <a:spLocks noGrp="1"/>
          </p:cNvSpPr>
          <p:nvPr>
            <p:ph idx="1"/>
          </p:nvPr>
        </p:nvSpPr>
        <p:spPr/>
        <p:txBody>
          <a:bodyPr>
            <a:normAutofit/>
          </a:bodyPr>
          <a:lstStyle/>
          <a:p>
            <a:pPr marL="0" indent="0">
              <a:buNone/>
            </a:pPr>
            <a:r>
              <a:rPr lang="en-US" dirty="0"/>
              <a:t>The CDBG Housing Rehabilitation Grant can assist communities with the following</a:t>
            </a:r>
            <a:r>
              <a:rPr lang="en-US" dirty="0" smtClean="0"/>
              <a:t>;</a:t>
            </a:r>
          </a:p>
          <a:p>
            <a:pPr marL="0" indent="0">
              <a:buNone/>
            </a:pPr>
            <a:endParaRPr lang="en-US" dirty="0"/>
          </a:p>
          <a:p>
            <a:pPr lvl="0"/>
            <a:r>
              <a:rPr lang="en-US" dirty="0"/>
              <a:t> Owner Occupied Housing </a:t>
            </a:r>
            <a:r>
              <a:rPr lang="en-US" dirty="0" smtClean="0"/>
              <a:t>Rehabilitation</a:t>
            </a:r>
            <a:endParaRPr lang="en-US" dirty="0"/>
          </a:p>
          <a:p>
            <a:pPr lvl="0"/>
            <a:r>
              <a:rPr lang="en-US" dirty="0"/>
              <a:t>Rental Housing Rehabilitation</a:t>
            </a:r>
          </a:p>
          <a:p>
            <a:pPr lvl="0"/>
            <a:r>
              <a:rPr lang="en-US" dirty="0"/>
              <a:t>Demolition</a:t>
            </a:r>
          </a:p>
          <a:p>
            <a:r>
              <a:rPr lang="en-US" dirty="0"/>
              <a:t>Relocation</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Housing Rehabilitation </a:t>
            </a:r>
            <a:endParaRPr lang="en-US" dirty="0"/>
          </a:p>
        </p:txBody>
      </p:sp>
      <p:sp>
        <p:nvSpPr>
          <p:cNvPr id="8" name="Content Placeholder 7"/>
          <p:cNvSpPr>
            <a:spLocks noGrp="1"/>
          </p:cNvSpPr>
          <p:nvPr>
            <p:ph idx="1"/>
          </p:nvPr>
        </p:nvSpPr>
        <p:spPr/>
        <p:txBody>
          <a:bodyPr>
            <a:normAutofit/>
          </a:bodyPr>
          <a:lstStyle/>
          <a:p>
            <a:pPr marL="0" indent="0">
              <a:buNone/>
            </a:pPr>
            <a:r>
              <a:rPr lang="en-US" dirty="0"/>
              <a:t>The State of Kansas CDBG program does require the house to be brought up to a whole house HQS standard which </a:t>
            </a:r>
            <a:r>
              <a:rPr lang="en-US" dirty="0" smtClean="0"/>
              <a:t>includes </a:t>
            </a:r>
            <a:r>
              <a:rPr lang="en-US" dirty="0"/>
              <a:t>weatherization.</a:t>
            </a:r>
          </a:p>
          <a:p>
            <a:pPr marL="0" indent="0">
              <a:buNone/>
            </a:pPr>
            <a:endParaRPr lang="en-US" dirty="0" smtClean="0"/>
          </a:p>
          <a:p>
            <a:pPr marL="0" indent="0">
              <a:buNone/>
            </a:pPr>
            <a:r>
              <a:rPr lang="en-US" dirty="0" smtClean="0"/>
              <a:t>This is an all or nothing program. We cant pick and choose measures to complete. The guidelines are set for us and we have to follow them.</a:t>
            </a:r>
            <a:endParaRPr lang="en-US" dirty="0"/>
          </a:p>
        </p:txBody>
      </p:sp>
    </p:spTree>
    <p:extLst>
      <p:ext uri="{BB962C8B-B14F-4D97-AF65-F5344CB8AC3E}">
        <p14:creationId xmlns:p14="http://schemas.microsoft.com/office/powerpoint/2010/main" val="81981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Rehabilitation Grant</a:t>
            </a:r>
            <a:endParaRPr lang="en-US" dirty="0"/>
          </a:p>
        </p:txBody>
      </p:sp>
      <p:sp>
        <p:nvSpPr>
          <p:cNvPr id="3" name="Content Placeholder 2"/>
          <p:cNvSpPr>
            <a:spLocks noGrp="1"/>
          </p:cNvSpPr>
          <p:nvPr>
            <p:ph idx="1"/>
          </p:nvPr>
        </p:nvSpPr>
        <p:spPr/>
        <p:txBody>
          <a:bodyPr/>
          <a:lstStyle/>
          <a:p>
            <a:r>
              <a:rPr lang="en-US" dirty="0" smtClean="0"/>
              <a:t>All costs of the project are eligible for either grant funds or local match.</a:t>
            </a:r>
          </a:p>
          <a:p>
            <a:r>
              <a:rPr lang="en-US" dirty="0" smtClean="0"/>
              <a:t>This includes all construction, project inspection services, and grant administration.</a:t>
            </a:r>
          </a:p>
          <a:p>
            <a:r>
              <a:rPr lang="en-US" dirty="0"/>
              <a:t>All projects require an environmental review be </a:t>
            </a:r>
            <a:r>
              <a:rPr lang="en-US" dirty="0" smtClean="0"/>
              <a:t>completed prior to start of construction</a:t>
            </a:r>
            <a:r>
              <a:rPr lang="en-US" dirty="0" smtClean="0"/>
              <a:t>. This includes a Lead </a:t>
            </a:r>
            <a:r>
              <a:rPr lang="en-US" dirty="0"/>
              <a:t>P</a:t>
            </a:r>
            <a:r>
              <a:rPr lang="en-US" dirty="0" smtClean="0"/>
              <a:t>aint Risk Assessment and Radon Testing.</a:t>
            </a:r>
            <a:endParaRPr lang="en-US" dirty="0"/>
          </a:p>
          <a:p>
            <a:r>
              <a:rPr lang="en-US" dirty="0"/>
              <a:t>All procurement or acquisition of any element of a project must be according to federal procurement or acquisition </a:t>
            </a:r>
            <a:r>
              <a:rPr lang="en-US" dirty="0" smtClean="0"/>
              <a:t>guidelines.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62601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Requirements for Contractors</a:t>
            </a:r>
            <a:endParaRPr lang="en-US" dirty="0"/>
          </a:p>
        </p:txBody>
      </p:sp>
      <p:sp>
        <p:nvSpPr>
          <p:cNvPr id="8" name="Content Placeholder 7"/>
          <p:cNvSpPr>
            <a:spLocks noGrp="1"/>
          </p:cNvSpPr>
          <p:nvPr>
            <p:ph idx="1"/>
          </p:nvPr>
        </p:nvSpPr>
        <p:spPr/>
        <p:txBody>
          <a:bodyPr>
            <a:normAutofit fontScale="92500"/>
          </a:bodyPr>
          <a:lstStyle/>
          <a:p>
            <a:r>
              <a:rPr lang="en-US" dirty="0" smtClean="0"/>
              <a:t>Contractors must be a certified Lead renovation firm</a:t>
            </a:r>
          </a:p>
          <a:p>
            <a:r>
              <a:rPr lang="en-US" dirty="0" smtClean="0"/>
              <a:t>All employees </a:t>
            </a:r>
            <a:r>
              <a:rPr lang="en-US" dirty="0" smtClean="0"/>
              <a:t>that disturb a painted surface must </a:t>
            </a:r>
            <a:r>
              <a:rPr lang="en-US" dirty="0" smtClean="0"/>
              <a:t>be RRP </a:t>
            </a:r>
            <a:r>
              <a:rPr lang="en-US" dirty="0" smtClean="0"/>
              <a:t>certified.</a:t>
            </a:r>
            <a:endParaRPr lang="en-US" dirty="0" smtClean="0"/>
          </a:p>
          <a:p>
            <a:r>
              <a:rPr lang="en-US" dirty="0" smtClean="0"/>
              <a:t>All contractors must be licensed and bonded</a:t>
            </a:r>
          </a:p>
          <a:p>
            <a:r>
              <a:rPr lang="en-US" dirty="0" smtClean="0"/>
              <a:t>All contractors must have $300,000 general liability insurance</a:t>
            </a:r>
          </a:p>
          <a:p>
            <a:r>
              <a:rPr lang="en-US" dirty="0" smtClean="0"/>
              <a:t>All Contractors must have workers compensation insurance coverage if they are not a sole source employer.</a:t>
            </a:r>
          </a:p>
          <a:p>
            <a:r>
              <a:rPr lang="en-US" dirty="0" smtClean="0"/>
              <a:t>All Contractors must be in good standing and provide references.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Housing Rehabilitation Activities</a:t>
            </a:r>
            <a:endParaRPr lang="en-US" dirty="0"/>
          </a:p>
        </p:txBody>
      </p:sp>
      <p:sp>
        <p:nvSpPr>
          <p:cNvPr id="5" name="Content Placeholder 4"/>
          <p:cNvSpPr>
            <a:spLocks noGrp="1"/>
          </p:cNvSpPr>
          <p:nvPr>
            <p:ph sz="quarter" idx="2"/>
          </p:nvPr>
        </p:nvSpPr>
        <p:spPr>
          <a:xfrm>
            <a:off x="2286000" y="2057400"/>
            <a:ext cx="4040188" cy="4343400"/>
          </a:xfrm>
        </p:spPr>
        <p:txBody>
          <a:bodyPr>
            <a:normAutofit fontScale="85000" lnSpcReduction="20000"/>
          </a:bodyPr>
          <a:lstStyle/>
          <a:p>
            <a:r>
              <a:rPr lang="en-US" dirty="0" smtClean="0"/>
              <a:t>Roof replacement</a:t>
            </a:r>
          </a:p>
          <a:p>
            <a:endParaRPr lang="en-US" dirty="0" smtClean="0"/>
          </a:p>
          <a:p>
            <a:r>
              <a:rPr lang="en-US" dirty="0" smtClean="0"/>
              <a:t>Electrical &amp; Plumbing</a:t>
            </a:r>
          </a:p>
          <a:p>
            <a:endParaRPr lang="en-US" dirty="0" smtClean="0"/>
          </a:p>
          <a:p>
            <a:r>
              <a:rPr lang="en-US" dirty="0" smtClean="0"/>
              <a:t>Heating &amp; Air Conditioning</a:t>
            </a:r>
          </a:p>
          <a:p>
            <a:endParaRPr lang="en-US" dirty="0" smtClean="0"/>
          </a:p>
          <a:p>
            <a:r>
              <a:rPr lang="en-US" dirty="0" smtClean="0"/>
              <a:t>Window repair or replacement</a:t>
            </a:r>
          </a:p>
          <a:p>
            <a:endParaRPr lang="en-US" dirty="0" smtClean="0"/>
          </a:p>
          <a:p>
            <a:r>
              <a:rPr lang="en-US" dirty="0" smtClean="0"/>
              <a:t>Siding repair or replacement</a:t>
            </a:r>
          </a:p>
          <a:p>
            <a:endParaRPr lang="en-US" dirty="0" smtClean="0"/>
          </a:p>
          <a:p>
            <a:r>
              <a:rPr lang="en-US" dirty="0" smtClean="0"/>
              <a:t>Minor foundation repair</a:t>
            </a:r>
          </a:p>
          <a:p>
            <a:endParaRPr lang="en-US" dirty="0"/>
          </a:p>
          <a:p>
            <a:r>
              <a:rPr lang="en-US" dirty="0" smtClean="0"/>
              <a:t>Etc., everything to meet minimum Housing Quality Standards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pPr algn="ctr"/>
            <a:r>
              <a:rPr lang="en-US" sz="3400" smtClean="0"/>
              <a:t>The CDBG program provides funding for comprehensive housing rehabilitation</a:t>
            </a:r>
            <a:endParaRPr lang="en-US" sz="3400" dirty="0"/>
          </a:p>
        </p:txBody>
      </p:sp>
      <p:sp>
        <p:nvSpPr>
          <p:cNvPr id="3" name="Text Placeholder 2"/>
          <p:cNvSpPr>
            <a:spLocks noGrp="1"/>
          </p:cNvSpPr>
          <p:nvPr>
            <p:ph type="body" idx="1"/>
          </p:nvPr>
        </p:nvSpPr>
        <p:spPr>
          <a:xfrm>
            <a:off x="457200" y="2057400"/>
            <a:ext cx="4040188" cy="762000"/>
          </a:xfrm>
        </p:spPr>
        <p:txBody>
          <a:bodyPr/>
          <a:lstStyle/>
          <a:p>
            <a:pPr algn="ctr"/>
            <a:r>
              <a:rPr lang="en-US" smtClean="0"/>
              <a:t>Before</a:t>
            </a:r>
            <a:endParaRPr lang="en-US" dirty="0"/>
          </a:p>
        </p:txBody>
      </p:sp>
      <p:sp>
        <p:nvSpPr>
          <p:cNvPr id="4" name="Text Placeholder 3"/>
          <p:cNvSpPr>
            <a:spLocks noGrp="1"/>
          </p:cNvSpPr>
          <p:nvPr>
            <p:ph type="body" sz="half" idx="3"/>
          </p:nvPr>
        </p:nvSpPr>
        <p:spPr>
          <a:xfrm>
            <a:off x="4645025" y="2057400"/>
            <a:ext cx="4041775" cy="762000"/>
          </a:xfrm>
        </p:spPr>
        <p:txBody>
          <a:bodyPr/>
          <a:lstStyle/>
          <a:p>
            <a:pPr algn="ctr"/>
            <a:r>
              <a:rPr lang="en-US" smtClean="0"/>
              <a:t>After</a:t>
            </a:r>
            <a:endParaRPr lang="en-US" dirty="0"/>
          </a:p>
        </p:txBody>
      </p:sp>
      <p:pic>
        <p:nvPicPr>
          <p:cNvPr id="7" name="Content Placeholder 6" descr="Kyler Lewis photo.PNG"/>
          <p:cNvPicPr>
            <a:picLocks noGrp="1" noChangeAspect="1"/>
          </p:cNvPicPr>
          <p:nvPr>
            <p:ph sz="quarter" idx="2"/>
          </p:nvPr>
        </p:nvPicPr>
        <p:blipFill>
          <a:blip r:embed="rId2" cstate="print"/>
          <a:stretch>
            <a:fillRect/>
          </a:stretch>
        </p:blipFill>
        <p:spPr>
          <a:xfrm>
            <a:off x="457200" y="2819400"/>
            <a:ext cx="4040188"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DSC_0179.JPG"/>
          <p:cNvPicPr>
            <a:picLocks noGrp="1" noChangeAspect="1"/>
          </p:cNvPicPr>
          <p:nvPr>
            <p:ph sz="quarter" idx="4"/>
          </p:nvPr>
        </p:nvPicPr>
        <p:blipFill>
          <a:blip r:embed="rId3" cstate="print"/>
          <a:stretch>
            <a:fillRect/>
          </a:stretch>
        </p:blipFill>
        <p:spPr>
          <a:xfrm>
            <a:off x="4648200" y="2819400"/>
            <a:ext cx="4041775"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81000" y="5791200"/>
            <a:ext cx="8229600" cy="400110"/>
          </a:xfrm>
          <a:prstGeom prst="rect">
            <a:avLst/>
          </a:prstGeom>
          <a:noFill/>
        </p:spPr>
        <p:txBody>
          <a:bodyPr wrap="square" rtlCol="0">
            <a:spAutoFit/>
          </a:bodyPr>
          <a:lstStyle/>
          <a:p>
            <a:pPr algn="ctr"/>
            <a:r>
              <a:rPr lang="en-US" sz="2000" dirty="0" smtClean="0">
                <a:solidFill>
                  <a:srgbClr val="FF0000"/>
                </a:solidFill>
              </a:rPr>
              <a:t>Homeowners, neighborhoods and communities benefit from the program</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53400" cy="838200"/>
          </a:xfrm>
        </p:spPr>
        <p:txBody>
          <a:bodyPr>
            <a:normAutofit/>
          </a:bodyPr>
          <a:lstStyle/>
          <a:p>
            <a:pPr algn="ctr"/>
            <a:r>
              <a:rPr lang="en-US" dirty="0" smtClean="0"/>
              <a:t>Multi-Family Project</a:t>
            </a:r>
            <a:endParaRPr lang="en-US" dirty="0"/>
          </a:p>
        </p:txBody>
      </p:sp>
      <p:sp>
        <p:nvSpPr>
          <p:cNvPr id="3" name="Text Placeholder 2"/>
          <p:cNvSpPr>
            <a:spLocks noGrp="1"/>
          </p:cNvSpPr>
          <p:nvPr>
            <p:ph type="body" idx="1"/>
          </p:nvPr>
        </p:nvSpPr>
        <p:spPr/>
        <p:txBody>
          <a:bodyPr/>
          <a:lstStyle/>
          <a:p>
            <a:r>
              <a:rPr lang="en-US" dirty="0" smtClean="0"/>
              <a:t>Hutchinson Kansas</a:t>
            </a:r>
            <a:endParaRPr lang="en-US" dirty="0"/>
          </a:p>
        </p:txBody>
      </p:sp>
      <p:sp>
        <p:nvSpPr>
          <p:cNvPr id="4" name="Text Placeholder 3"/>
          <p:cNvSpPr>
            <a:spLocks noGrp="1"/>
          </p:cNvSpPr>
          <p:nvPr>
            <p:ph type="body" sz="half" idx="3"/>
          </p:nvPr>
        </p:nvSpPr>
        <p:spPr/>
        <p:txBody>
          <a:bodyPr/>
          <a:lstStyle/>
          <a:p>
            <a:r>
              <a:rPr lang="en-US" dirty="0" smtClean="0"/>
              <a:t>Rental Property</a:t>
            </a:r>
            <a:endParaRPr lang="en-US" dirty="0"/>
          </a:p>
        </p:txBody>
      </p:sp>
      <p:pic>
        <p:nvPicPr>
          <p:cNvPr id="8" name="Content Placeholder 7" descr="1221  1223 E  Ave  A photo.jpg"/>
          <p:cNvPicPr>
            <a:picLocks noGrp="1" noChangeAspect="1"/>
          </p:cNvPicPr>
          <p:nvPr>
            <p:ph sz="quarter" idx="2"/>
          </p:nvPr>
        </p:nvPicPr>
        <p:blipFill>
          <a:blip r:embed="rId2" cstate="print"/>
          <a:stretch>
            <a:fillRect/>
          </a:stretch>
        </p:blipFill>
        <p:spPr>
          <a:xfrm>
            <a:off x="457200" y="3206861"/>
            <a:ext cx="4040188" cy="2461990"/>
          </a:xfrm>
        </p:spPr>
      </p:pic>
      <p:pic>
        <p:nvPicPr>
          <p:cNvPr id="7" name="Content Placeholder 6" descr="IFHS Duplex.jpg"/>
          <p:cNvPicPr>
            <a:picLocks noGrp="1" noChangeAspect="1"/>
          </p:cNvPicPr>
          <p:nvPr>
            <p:ph sz="quarter" idx="4"/>
          </p:nvPr>
        </p:nvPicPr>
        <p:blipFill>
          <a:blip r:embed="rId3" cstate="print"/>
          <a:stretch>
            <a:fillRect/>
          </a:stretch>
        </p:blipFill>
        <p:spPr>
          <a:xfrm>
            <a:off x="4645025" y="3200400"/>
            <a:ext cx="4041775" cy="2438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1">
      <a:dk1>
        <a:sysClr val="windowText" lastClr="000000"/>
      </a:dk1>
      <a:lt1>
        <a:sysClr val="window" lastClr="FFFFFF"/>
      </a:lt1>
      <a:dk2>
        <a:srgbClr val="575F6D"/>
      </a:dk2>
      <a:lt2>
        <a:srgbClr val="FF0000"/>
      </a:lt2>
      <a:accent1>
        <a:srgbClr val="00B050"/>
      </a:accent1>
      <a:accent2>
        <a:srgbClr val="FF0000"/>
      </a:accent2>
      <a:accent3>
        <a:srgbClr val="FF0000"/>
      </a:accent3>
      <a:accent4>
        <a:srgbClr val="FF0000"/>
      </a:accent4>
      <a:accent5>
        <a:srgbClr val="FF0000"/>
      </a:accent5>
      <a:accent6>
        <a:srgbClr val="FF0000"/>
      </a:accent6>
      <a:hlink>
        <a:srgbClr val="FF00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4604</TotalTime>
  <Words>639</Words>
  <Application>Microsoft Office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Flow</vt:lpstr>
      <vt:lpstr>  </vt:lpstr>
      <vt:lpstr>Community Development Block Grants For Housing</vt:lpstr>
      <vt:lpstr>Community Development Block Grants For Housing</vt:lpstr>
      <vt:lpstr>Housing Rehabilitation </vt:lpstr>
      <vt:lpstr>Housing Rehabilitation Grant</vt:lpstr>
      <vt:lpstr>Requirements for Contractors</vt:lpstr>
      <vt:lpstr>Housing Rehabilitation Activities</vt:lpstr>
      <vt:lpstr>The CDBG program provides funding for comprehensive housing rehabilitation</vt:lpstr>
      <vt:lpstr>Multi-Family Project</vt:lpstr>
      <vt:lpstr>Lyons Kansas </vt:lpstr>
      <vt:lpstr>Hutchinson Kansas</vt:lpstr>
      <vt:lpstr>Home Improvements</vt:lpstr>
      <vt:lpstr>McPherson </vt:lpstr>
      <vt:lpstr>Contractor Information</vt:lpstr>
      <vt:lpstr>Sample Work Order/Pricing (Pass out Sample work order) </vt:lpstr>
      <vt:lpstr>Additional Services</vt:lpstr>
      <vt:lpstr>Questions</vt:lpstr>
      <vt:lpstr>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kaden</dc:creator>
  <cp:lastModifiedBy>Jodi Suhler</cp:lastModifiedBy>
  <cp:revision>280</cp:revision>
  <dcterms:created xsi:type="dcterms:W3CDTF">2010-08-18T17:57:34Z</dcterms:created>
  <dcterms:modified xsi:type="dcterms:W3CDTF">2016-06-02T15:19:21Z</dcterms:modified>
</cp:coreProperties>
</file>